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notesMasterIdLst>
    <p:notesMasterId r:id="rId21"/>
  </p:notesMasterIdLst>
  <p:sldIdLst>
    <p:sldId id="256" r:id="rId2"/>
    <p:sldId id="266" r:id="rId3"/>
    <p:sldId id="257" r:id="rId4"/>
    <p:sldId id="261" r:id="rId5"/>
    <p:sldId id="262" r:id="rId6"/>
    <p:sldId id="258" r:id="rId7"/>
    <p:sldId id="263" r:id="rId8"/>
    <p:sldId id="264" r:id="rId9"/>
    <p:sldId id="265" r:id="rId10"/>
    <p:sldId id="259" r:id="rId11"/>
    <p:sldId id="260" r:id="rId12"/>
    <p:sldId id="267" r:id="rId13"/>
    <p:sldId id="269" r:id="rId14"/>
    <p:sldId id="272" r:id="rId15"/>
    <p:sldId id="270" r:id="rId16"/>
    <p:sldId id="271" r:id="rId17"/>
    <p:sldId id="274" r:id="rId18"/>
    <p:sldId id="273" r:id="rId19"/>
    <p:sldId id="26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/>
    <p:restoredTop sz="94595"/>
  </p:normalViewPr>
  <p:slideViewPr>
    <p:cSldViewPr snapToGrid="0" snapToObjects="1">
      <p:cViewPr varScale="1">
        <p:scale>
          <a:sx n="75" d="100"/>
          <a:sy n="75" d="100"/>
        </p:scale>
        <p:origin x="16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30965-DBF2-0C47-A827-B03316DD1690}" type="datetimeFigureOut">
              <a:rPr lang="en-US" smtClean="0"/>
              <a:t>8/2/16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AC7B-CED7-CF4B-B2B4-0ACEBB547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28AC7B-CED7-CF4B-B2B4-0ACEBB5479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5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8/1/16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ucationuk.org/global/articles/guide-to-uk-meal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English Diet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Victoria Mullen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88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 Roast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84" y="2014194"/>
            <a:ext cx="3502953" cy="3932237"/>
          </a:xfrm>
        </p:spPr>
      </p:pic>
      <p:sp>
        <p:nvSpPr>
          <p:cNvPr id="5" name="TextBox 4"/>
          <p:cNvSpPr txBox="1"/>
          <p:nvPr/>
        </p:nvSpPr>
        <p:spPr>
          <a:xfrm>
            <a:off x="6429375" y="2014194"/>
            <a:ext cx="38290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Oven Roasted Meat (usually chicken or turkey)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Potatoes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Two types of vegetables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Yorkshire pudding (flaky bread made of egg, flour, and milk)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8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in fat</a:t>
            </a:r>
          </a:p>
          <a:p>
            <a:r>
              <a:rPr lang="en-US" dirty="0" smtClean="0"/>
              <a:t>Average English diet consumes 42% fat daily, according to the Vegetarian Society (Allen, 2015).</a:t>
            </a:r>
          </a:p>
          <a:p>
            <a:r>
              <a:rPr lang="en-US" dirty="0" smtClean="0"/>
              <a:t>Normal recommendation is between 30-35% fats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670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CVD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consumption of fat, especially saturated fat</a:t>
            </a:r>
          </a:p>
          <a:p>
            <a:r>
              <a:rPr lang="en-US" dirty="0" smtClean="0"/>
              <a:t>Higher occurrence of Heart disease than 12 of 15 European countries (</a:t>
            </a:r>
            <a:r>
              <a:rPr lang="en-US" dirty="0" err="1" smtClean="0"/>
              <a:t>Cespedes</a:t>
            </a:r>
            <a:r>
              <a:rPr lang="en-US" dirty="0" smtClean="0"/>
              <a:t>, 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48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Control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group: Traditional English diet along with butter-based spreads, </a:t>
            </a:r>
            <a:r>
              <a:rPr lang="en-US" dirty="0"/>
              <a:t>palm-oil derived cooking oil, cookies, and refined breakfast cereal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Intervention group: </a:t>
            </a:r>
            <a:r>
              <a:rPr lang="en-US" dirty="0"/>
              <a:t>R</a:t>
            </a:r>
            <a:r>
              <a:rPr lang="en-US" dirty="0" smtClean="0"/>
              <a:t>eductions </a:t>
            </a:r>
            <a:r>
              <a:rPr lang="en-US" dirty="0"/>
              <a:t>in sodium, saturated </a:t>
            </a:r>
            <a:r>
              <a:rPr lang="en-US" dirty="0" smtClean="0"/>
              <a:t>fat</a:t>
            </a:r>
            <a:r>
              <a:rPr lang="en-US" dirty="0"/>
              <a:t>, and added sugars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Findings: Overall </a:t>
            </a:r>
            <a:r>
              <a:rPr lang="en-US" dirty="0"/>
              <a:t>improvement in diet quality in the intervention group could provide long-term benefits against cardiovascular disease </a:t>
            </a:r>
            <a:r>
              <a:rPr lang="en-US" dirty="0" smtClean="0"/>
              <a:t>risk</a:t>
            </a:r>
            <a:r>
              <a:rPr lang="en-US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103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List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351861"/>
              </p:ext>
            </p:extLst>
          </p:nvPr>
        </p:nvGraphicFramePr>
        <p:xfrm>
          <a:off x="1828799" y="1862666"/>
          <a:ext cx="7484533" cy="3793067"/>
        </p:xfrm>
        <a:graphic>
          <a:graphicData uri="http://schemas.openxmlformats.org/drawingml/2006/table">
            <a:tbl>
              <a:tblPr firstRow="1" firstCol="1" bandRow="1"/>
              <a:tblGrid>
                <a:gridCol w="1069219"/>
                <a:gridCol w="1069219"/>
                <a:gridCol w="1069219"/>
                <a:gridCol w="1069219"/>
                <a:gridCol w="1069219"/>
                <a:gridCol w="1069219"/>
                <a:gridCol w="1069219"/>
              </a:tblGrid>
              <a:tr h="4741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Meals and snacks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Starches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Fruits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Milk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Nonstarchy Vegetables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Meat and Meat </a:t>
                      </a:r>
                      <a:r>
                        <a:rPr lang="en-US" sz="11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Subst.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Fats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Breakfast Time: 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8:00 AM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charset="0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Lunch Time: 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12:00 PM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Snack Time: 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4:00 PM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US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Dinner Time: 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7:00 PM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67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libri" charset="0"/>
                        <a:ea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46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Breakfast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98791"/>
              </p:ext>
            </p:extLst>
          </p:nvPr>
        </p:nvGraphicFramePr>
        <p:xfrm>
          <a:off x="1998134" y="2201331"/>
          <a:ext cx="8212667" cy="3810001"/>
        </p:xfrm>
        <a:graphic>
          <a:graphicData uri="http://schemas.openxmlformats.org/drawingml/2006/table">
            <a:tbl>
              <a:tblPr firstRow="1" firstCol="1" bandRow="1"/>
              <a:tblGrid>
                <a:gridCol w="1202475"/>
                <a:gridCol w="1139234"/>
                <a:gridCol w="1869150"/>
                <a:gridCol w="1973675"/>
                <a:gridCol w="2028133"/>
              </a:tblGrid>
              <a:tr h="1139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Breakfast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Egg (large)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fried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medium fat protein, 1 fat exchange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slice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Canadian bacon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grilled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Lean protein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1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Tomato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grilled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Non-starchy veg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Hashbroown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Baked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Starch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1/2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Mushrooms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Sliced, cooked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Non-starchy veg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1/3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Baked Beans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heated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 1 Starch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Skim milk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fat-free milk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98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Blueberries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Fruit</a:t>
                      </a:r>
                      <a:endParaRPr lang="en-US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892327"/>
              </p:ext>
            </p:extLst>
          </p:nvPr>
        </p:nvGraphicFramePr>
        <p:xfrm>
          <a:off x="2235201" y="2319868"/>
          <a:ext cx="6829424" cy="2591190"/>
        </p:xfrm>
        <a:graphic>
          <a:graphicData uri="http://schemas.openxmlformats.org/drawingml/2006/table">
            <a:tbl>
              <a:tblPr firstRow="1" firstCol="1" bandRow="1"/>
              <a:tblGrid>
                <a:gridCol w="999945"/>
                <a:gridCol w="947354"/>
                <a:gridCol w="1554333"/>
                <a:gridCol w="1641253"/>
                <a:gridCol w="1686539"/>
              </a:tblGrid>
              <a:tr h="32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Lunch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 Slices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Whole grain bread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2 Starches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oz.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Lean Deli Turkey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Lean Protein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7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Broccoli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Steamed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Non-starchy Vegetable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76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T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Reduced fat Mayonnaise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Fat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5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1/2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Cauliflower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Steamed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non-starchy veg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Apple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Unpeeled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fruit </a:t>
                      </a:r>
                      <a:endParaRPr lang="en-US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3464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Afternoon Tea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459621"/>
              </p:ext>
            </p:extLst>
          </p:nvPr>
        </p:nvGraphicFramePr>
        <p:xfrm>
          <a:off x="2302933" y="2810932"/>
          <a:ext cx="6761692" cy="1468936"/>
        </p:xfrm>
        <a:graphic>
          <a:graphicData uri="http://schemas.openxmlformats.org/drawingml/2006/table">
            <a:tbl>
              <a:tblPr firstRow="1" firstCol="1" bandRow="1"/>
              <a:tblGrid>
                <a:gridCol w="990027"/>
                <a:gridCol w="937959"/>
                <a:gridCol w="1538918"/>
                <a:gridCol w="1624976"/>
                <a:gridCol w="1669812"/>
              </a:tblGrid>
              <a:tr h="734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Snack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Coffee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Free food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44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Whole- milk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Milk + 1 Fat</a:t>
                      </a:r>
                      <a:endParaRPr lang="en-US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102788"/>
              </p:ext>
            </p:extLst>
          </p:nvPr>
        </p:nvGraphicFramePr>
        <p:xfrm>
          <a:off x="2573866" y="2014191"/>
          <a:ext cx="6705602" cy="3404474"/>
        </p:xfrm>
        <a:graphic>
          <a:graphicData uri="http://schemas.openxmlformats.org/drawingml/2006/table">
            <a:tbl>
              <a:tblPr firstRow="1" firstCol="1" bandRow="1"/>
              <a:tblGrid>
                <a:gridCol w="981815"/>
                <a:gridCol w="930178"/>
                <a:gridCol w="1526152"/>
                <a:gridCol w="1611496"/>
                <a:gridCol w="1655961"/>
              </a:tblGrid>
              <a:tr h="37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Dinner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cup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Peas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Starchy Veg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Medium Potato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Boiled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Starchy Veg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cup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Cauliflower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Cooked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Non-starchy veg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cup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Carrots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Cooked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Non-starchy veg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Green Beans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Cooked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Non-starchy veg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565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 oz.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Turkey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Roasted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3 Medium fat- protein + 3 fat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½ cup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Pears, canned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Fruit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8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¾ cup 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Pineapple, fresh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1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charset="0"/>
                          <a:ea typeface="Times New Roman" charset="0"/>
                          <a:cs typeface="Times New Roman" charset="0"/>
                        </a:rPr>
                        <a:t>1 Fruit</a:t>
                      </a:r>
                      <a:endParaRPr lang="en-US" sz="11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840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Allen</a:t>
            </a:r>
            <a:r>
              <a:rPr lang="en-US" dirty="0"/>
              <a:t>, J. (2015, August 03). Traditional English Diet. Retrieved August 02, 2016, from http://</a:t>
            </a:r>
            <a:r>
              <a:rPr lang="en-US" dirty="0" err="1"/>
              <a:t>www.livestrong.com</a:t>
            </a:r>
            <a:r>
              <a:rPr lang="en-US" dirty="0"/>
              <a:t>/article/282027-traditional-english-diet/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Buchdahl</a:t>
            </a:r>
            <a:r>
              <a:rPr lang="en-US" dirty="0"/>
              <a:t>, E. (2014, February 11). What time is dinner? A guide to meals in the UK. Retrieved August 02, 2016, from </a:t>
            </a:r>
            <a:r>
              <a:rPr lang="en-US" u="sng" dirty="0">
                <a:hlinkClick r:id="rId2"/>
              </a:rPr>
              <a:t>http://www.educationuk.org/global/articles/guide-to-uk-meals/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Cespedes</a:t>
            </a:r>
            <a:r>
              <a:rPr lang="en-US" dirty="0"/>
              <a:t>, E. M., &amp; Hu, F. B. (2015, May 01). Dietary patterns: From nutritional epidemiologic analysis to national guidelines. </a:t>
            </a:r>
            <a:r>
              <a:rPr lang="en-US" i="1" dirty="0"/>
              <a:t>American Journal of Clinical Nutrition,</a:t>
            </a:r>
            <a:r>
              <a:rPr lang="en-US" dirty="0"/>
              <a:t> </a:t>
            </a:r>
            <a:r>
              <a:rPr lang="en-US" i="1" dirty="0"/>
              <a:t>101</a:t>
            </a:r>
            <a:r>
              <a:rPr lang="en-US" dirty="0"/>
              <a:t>(5), 899-900. doi:10.3945/ajcn.115.110213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5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British 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Prehistoric Times: Native fish, animals, and plants</a:t>
            </a:r>
          </a:p>
          <a:p>
            <a:r>
              <a:rPr lang="en-US" dirty="0" smtClean="0"/>
              <a:t>Roman Empire: wheat and oats to make bread</a:t>
            </a:r>
          </a:p>
          <a:p>
            <a:r>
              <a:rPr lang="en-US" dirty="0" smtClean="0"/>
              <a:t>Vikings: smoked fish and rye bread</a:t>
            </a:r>
          </a:p>
          <a:p>
            <a:r>
              <a:rPr lang="en-US" dirty="0" smtClean="0"/>
              <a:t>Caribbean: coffee, tea, sugar, bananas, and rum</a:t>
            </a:r>
          </a:p>
          <a:p>
            <a:r>
              <a:rPr lang="en-US" dirty="0" smtClean="0"/>
              <a:t>India: curries in the 18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World War I and II: rationing food and gardening</a:t>
            </a:r>
          </a:p>
          <a:p>
            <a:r>
              <a:rPr lang="en-US" dirty="0" smtClean="0"/>
              <a:t>Mediterranean Europe: unsaturated fats, such as olive oil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55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Focus: Meat and Fish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high amounts of Protein</a:t>
            </a:r>
          </a:p>
          <a:p>
            <a:r>
              <a:rPr lang="en-US" dirty="0" smtClean="0"/>
              <a:t>Can be high in fat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78" y="2573867"/>
            <a:ext cx="5763933" cy="371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 sufficient quantities of dairy</a:t>
            </a:r>
          </a:p>
          <a:p>
            <a:r>
              <a:rPr lang="en-US" dirty="0" smtClean="0"/>
              <a:t>Most English people meet their calcium requirement</a:t>
            </a:r>
          </a:p>
          <a:p>
            <a:r>
              <a:rPr lang="en-US" dirty="0" smtClean="0"/>
              <a:t>Strong bones and teeth</a:t>
            </a:r>
          </a:p>
          <a:p>
            <a:r>
              <a:rPr lang="en-US" dirty="0" smtClean="0"/>
              <a:t>Lower risk of Osteoporosis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1" y="2986863"/>
            <a:ext cx="4741333" cy="341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42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served between 7:00 and 9</a:t>
            </a:r>
            <a:r>
              <a:rPr lang="en-US" dirty="0" smtClean="0">
                <a:sym typeface="Wingdings"/>
              </a:rPr>
              <a:t>:00 AM</a:t>
            </a:r>
          </a:p>
          <a:p>
            <a:r>
              <a:rPr lang="en-US" dirty="0" smtClean="0">
                <a:sym typeface="Wingdings"/>
              </a:rPr>
              <a:t>Most days people eat foods like us, such as cereal or yogurt</a:t>
            </a:r>
          </a:p>
          <a:p>
            <a:r>
              <a:rPr lang="en-US" dirty="0" smtClean="0">
                <a:sym typeface="Wingdings"/>
              </a:rPr>
              <a:t> In the winter some people eat porridge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93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English Breakfast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35" y="2103438"/>
            <a:ext cx="4403529" cy="3932237"/>
          </a:xfrm>
        </p:spPr>
      </p:pic>
      <p:sp>
        <p:nvSpPr>
          <p:cNvPr id="5" name="TextBox 4"/>
          <p:cNvSpPr txBox="1"/>
          <p:nvPr/>
        </p:nvSpPr>
        <p:spPr>
          <a:xfrm>
            <a:off x="428626" y="2014194"/>
            <a:ext cx="3286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Eggs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Sausage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Bacon (more like ham)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Baked Beans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Hash brown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Grilled tomatoes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Mushrooms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Black Pudding (blood sausage)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Toast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served between 12:00 and 2:00 PM</a:t>
            </a:r>
          </a:p>
          <a:p>
            <a:r>
              <a:rPr lang="en-US" dirty="0" smtClean="0"/>
              <a:t>Meal Deals include a sandwich, drink, and bag of crisps at a discounted price</a:t>
            </a:r>
          </a:p>
          <a:p>
            <a:r>
              <a:rPr lang="en-US" dirty="0" smtClean="0"/>
              <a:t>Sometimes referred to as dinner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01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Afternoon Tea is had between 3:00 and 5:00 PM</a:t>
            </a:r>
          </a:p>
          <a:p>
            <a:r>
              <a:rPr lang="en-US" dirty="0" smtClean="0"/>
              <a:t>A time to catch up with family or friends on their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served between 6:00 and 8:00 PM</a:t>
            </a:r>
          </a:p>
          <a:p>
            <a:r>
              <a:rPr lang="en-US" dirty="0" smtClean="0"/>
              <a:t>Main meal served in the evening</a:t>
            </a:r>
          </a:p>
          <a:p>
            <a:r>
              <a:rPr lang="en-US" dirty="0" smtClean="0"/>
              <a:t>Sometimes also referred to as “Tea”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80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1329</TotalTime>
  <Words>733</Words>
  <Application>Microsoft Macintosh PowerPoint</Application>
  <PresentationFormat>Widescreen</PresentationFormat>
  <Paragraphs>242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</vt:lpstr>
      <vt:lpstr>Century Gothic</vt:lpstr>
      <vt:lpstr>Garamond</vt:lpstr>
      <vt:lpstr>Times New Roman</vt:lpstr>
      <vt:lpstr>Wingdings</vt:lpstr>
      <vt:lpstr>Arial</vt:lpstr>
      <vt:lpstr>Savon</vt:lpstr>
      <vt:lpstr>The English Diet</vt:lpstr>
      <vt:lpstr>History of the British Diet</vt:lpstr>
      <vt:lpstr>Focus: Meat and Fish </vt:lpstr>
      <vt:lpstr>Dairy</vt:lpstr>
      <vt:lpstr>Breakfast</vt:lpstr>
      <vt:lpstr>Full English Breakfast</vt:lpstr>
      <vt:lpstr>Lunch</vt:lpstr>
      <vt:lpstr>Tea</vt:lpstr>
      <vt:lpstr>Dinner</vt:lpstr>
      <vt:lpstr>Sunday Roast</vt:lpstr>
      <vt:lpstr>Health</vt:lpstr>
      <vt:lpstr>CVD Risk</vt:lpstr>
      <vt:lpstr>Randomized Control Trial</vt:lpstr>
      <vt:lpstr>Exchange List</vt:lpstr>
      <vt:lpstr>Breakfast</vt:lpstr>
      <vt:lpstr>Lunch</vt:lpstr>
      <vt:lpstr>Afternoon Tea</vt:lpstr>
      <vt:lpstr>Dinner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English Diet</dc:title>
  <dc:creator>Victoria C Mullen</dc:creator>
  <cp:lastModifiedBy>Victoria C Mullen</cp:lastModifiedBy>
  <cp:revision>8</cp:revision>
  <dcterms:created xsi:type="dcterms:W3CDTF">2016-08-02T00:33:45Z</dcterms:created>
  <dcterms:modified xsi:type="dcterms:W3CDTF">2016-08-02T22:43:25Z</dcterms:modified>
</cp:coreProperties>
</file>